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6" r:id="rId3"/>
    <p:sldId id="269" r:id="rId4"/>
    <p:sldId id="270" r:id="rId5"/>
    <p:sldId id="271" r:id="rId6"/>
    <p:sldId id="272" r:id="rId7"/>
    <p:sldId id="273" r:id="rId8"/>
    <p:sldId id="274"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7/21/2020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7/21/2020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7/21/2020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7/21/2020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7/21/2020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medium.com/@hacksoftwaredelhi/beware-of-the-road-apple-attack-54f7994ed6b0"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2.xml"/><Relationship Id="rId4" Type="http://schemas.openxmlformats.org/officeDocument/2006/relationships/image" Target="../media/image7.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B17B2-231C-47E2-B895-497374D9E6EA}"/>
              </a:ext>
            </a:extLst>
          </p:cNvPr>
          <p:cNvSpPr>
            <a:spLocks noGrp="1"/>
          </p:cNvSpPr>
          <p:nvPr>
            <p:ph type="ctrTitle"/>
          </p:nvPr>
        </p:nvSpPr>
        <p:spPr/>
        <p:txBody>
          <a:bodyPr>
            <a:normAutofit/>
          </a:bodyPr>
          <a:lstStyle/>
          <a:p>
            <a:r>
              <a:rPr lang="en-US" dirty="0" smtClean="0"/>
              <a:t>TSS 2.3 </a:t>
            </a:r>
            <a:r>
              <a:rPr lang="en-US" dirty="0"/>
              <a:t>Data Integrity and </a:t>
            </a:r>
            <a:r>
              <a:rPr lang="en-US" dirty="0" smtClean="0"/>
              <a:t>Security</a:t>
            </a:r>
            <a:endParaRPr lang="en-US" dirty="0"/>
          </a:p>
        </p:txBody>
      </p:sp>
      <p:sp>
        <p:nvSpPr>
          <p:cNvPr id="3" name="Subtitle 2">
            <a:extLst>
              <a:ext uri="{FF2B5EF4-FFF2-40B4-BE49-F238E27FC236}">
                <a16:creationId xmlns:a16="http://schemas.microsoft.com/office/drawing/2014/main" id="{09E900E1-86AD-42DB-9190-6797FD942084}"/>
              </a:ext>
            </a:extLst>
          </p:cNvPr>
          <p:cNvSpPr>
            <a:spLocks noGrp="1"/>
          </p:cNvSpPr>
          <p:nvPr>
            <p:ph type="subTitle" idx="1"/>
          </p:nvPr>
        </p:nvSpPr>
        <p:spPr/>
        <p:txBody>
          <a:bodyPr/>
          <a:lstStyle/>
          <a:p>
            <a:r>
              <a:rPr lang="en-US" dirty="0"/>
              <a:t>I can identify procedures to maintain data integrity and security (e.g. lock the screen, delete unrecognized emails, use trustworthy thumb drives, and use approved software)</a:t>
            </a:r>
          </a:p>
        </p:txBody>
      </p:sp>
    </p:spTree>
    <p:extLst>
      <p:ext uri="{BB962C8B-B14F-4D97-AF65-F5344CB8AC3E}">
        <p14:creationId xmlns:p14="http://schemas.microsoft.com/office/powerpoint/2010/main" val="20126591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F44C6-D673-4768-88BE-FAEE3C637F2A}"/>
              </a:ext>
            </a:extLst>
          </p:cNvPr>
          <p:cNvSpPr>
            <a:spLocks noGrp="1"/>
          </p:cNvSpPr>
          <p:nvPr>
            <p:ph type="title"/>
          </p:nvPr>
        </p:nvSpPr>
        <p:spPr/>
        <p:txBody>
          <a:bodyPr/>
          <a:lstStyle/>
          <a:p>
            <a:r>
              <a:rPr lang="en-US" dirty="0"/>
              <a:t>passwords</a:t>
            </a:r>
          </a:p>
        </p:txBody>
      </p:sp>
      <p:sp>
        <p:nvSpPr>
          <p:cNvPr id="3" name="Content Placeholder 2">
            <a:extLst>
              <a:ext uri="{FF2B5EF4-FFF2-40B4-BE49-F238E27FC236}">
                <a16:creationId xmlns:a16="http://schemas.microsoft.com/office/drawing/2014/main" id="{BDEAC500-4B1C-4B44-9738-662D5C2246EE}"/>
              </a:ext>
            </a:extLst>
          </p:cNvPr>
          <p:cNvSpPr>
            <a:spLocks noGrp="1"/>
          </p:cNvSpPr>
          <p:nvPr>
            <p:ph idx="1"/>
          </p:nvPr>
        </p:nvSpPr>
        <p:spPr/>
        <p:txBody>
          <a:bodyPr/>
          <a:lstStyle/>
          <a:p>
            <a:r>
              <a:rPr lang="en-US" dirty="0"/>
              <a:t>Employ passwords that are hard to guess and easy to remember.</a:t>
            </a:r>
          </a:p>
        </p:txBody>
      </p:sp>
      <p:pic>
        <p:nvPicPr>
          <p:cNvPr id="8194" name="Picture 2" descr="Image result for passwords">
            <a:extLst>
              <a:ext uri="{FF2B5EF4-FFF2-40B4-BE49-F238E27FC236}">
                <a16:creationId xmlns:a16="http://schemas.microsoft.com/office/drawing/2014/main" id="{27D68F4B-9642-4838-834C-2A151B216C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6721" y="2760642"/>
            <a:ext cx="7620000" cy="3819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4550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97DB2-FB6C-4A62-85D8-CCDD16BD563B}"/>
              </a:ext>
            </a:extLst>
          </p:cNvPr>
          <p:cNvSpPr>
            <a:spLocks noGrp="1"/>
          </p:cNvSpPr>
          <p:nvPr>
            <p:ph type="title"/>
          </p:nvPr>
        </p:nvSpPr>
        <p:spPr/>
        <p:txBody>
          <a:bodyPr/>
          <a:lstStyle/>
          <a:p>
            <a:r>
              <a:rPr lang="en-US" dirty="0"/>
              <a:t>Road apples</a:t>
            </a:r>
          </a:p>
        </p:txBody>
      </p:sp>
      <p:sp>
        <p:nvSpPr>
          <p:cNvPr id="3" name="Content Placeholder 2">
            <a:extLst>
              <a:ext uri="{FF2B5EF4-FFF2-40B4-BE49-F238E27FC236}">
                <a16:creationId xmlns:a16="http://schemas.microsoft.com/office/drawing/2014/main" id="{2BD0723F-D9B9-4FDC-A87D-D3CA7E88CA54}"/>
              </a:ext>
            </a:extLst>
          </p:cNvPr>
          <p:cNvSpPr>
            <a:spLocks noGrp="1"/>
          </p:cNvSpPr>
          <p:nvPr>
            <p:ph idx="1"/>
          </p:nvPr>
        </p:nvSpPr>
        <p:spPr/>
        <p:txBody>
          <a:bodyPr>
            <a:normAutofit fontScale="85000" lnSpcReduction="10000"/>
          </a:bodyPr>
          <a:lstStyle/>
          <a:p>
            <a:r>
              <a:rPr lang="en-US" dirty="0"/>
              <a:t>In a road apple attack, a malware-infested storage device, such as a USB drive or DVD, is left in a location in which it is bound to be found by a member of an organization.  They are being targeted.  The bad guys use the human curiosity as the “hook.”  The Department of Homeland Security learned how susceptible companies are to this simple attack.  Staff members secretly dropped USB thumb drives in the parking lots of government buildings and private contractors.  Of those who picked them up, 60% plugged them into office computers, curious to see what they contained.  If the drive had an official logo, 90% were installed</a:t>
            </a:r>
            <a:r>
              <a:rPr lang="en-US" dirty="0" smtClean="0"/>
              <a:t>.</a:t>
            </a:r>
          </a:p>
          <a:p>
            <a:r>
              <a:rPr lang="en-US" dirty="0">
                <a:hlinkClick r:id="rId2"/>
              </a:rPr>
              <a:t>https://medium.com/@hacksoftwaredelhi/beware-of-the-road-apple-attack-54f7994ed6b0</a:t>
            </a:r>
            <a:endParaRPr lang="en-US" dirty="0"/>
          </a:p>
        </p:txBody>
      </p:sp>
      <p:pic>
        <p:nvPicPr>
          <p:cNvPr id="10242" name="Picture 2" descr="Image result for road apple attacks">
            <a:extLst>
              <a:ext uri="{FF2B5EF4-FFF2-40B4-BE49-F238E27FC236}">
                <a16:creationId xmlns:a16="http://schemas.microsoft.com/office/drawing/2014/main" id="{F2A886A0-056F-4C28-ADF7-927E0F7634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8098" y="241026"/>
            <a:ext cx="2857500" cy="207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35556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0B5BA-1DBD-4E6E-B6DC-263F8190CAD1}"/>
              </a:ext>
            </a:extLst>
          </p:cNvPr>
          <p:cNvSpPr>
            <a:spLocks noGrp="1"/>
          </p:cNvSpPr>
          <p:nvPr>
            <p:ph type="title"/>
          </p:nvPr>
        </p:nvSpPr>
        <p:spPr/>
        <p:txBody>
          <a:bodyPr/>
          <a:lstStyle/>
          <a:p>
            <a:r>
              <a:rPr lang="en-US" dirty="0"/>
              <a:t>The human domain</a:t>
            </a:r>
          </a:p>
        </p:txBody>
      </p:sp>
      <p:sp>
        <p:nvSpPr>
          <p:cNvPr id="3" name="Content Placeholder 2">
            <a:extLst>
              <a:ext uri="{FF2B5EF4-FFF2-40B4-BE49-F238E27FC236}">
                <a16:creationId xmlns:a16="http://schemas.microsoft.com/office/drawing/2014/main" id="{7CF67396-7447-4051-AB97-0914AF5BFD7A}"/>
              </a:ext>
            </a:extLst>
          </p:cNvPr>
          <p:cNvSpPr>
            <a:spLocks noGrp="1"/>
          </p:cNvSpPr>
          <p:nvPr>
            <p:ph idx="1"/>
          </p:nvPr>
        </p:nvSpPr>
        <p:spPr/>
        <p:txBody>
          <a:bodyPr/>
          <a:lstStyle/>
          <a:p>
            <a:r>
              <a:rPr lang="en-US" dirty="0"/>
              <a:t>According to </a:t>
            </a:r>
            <a:r>
              <a:rPr lang="en-US" dirty="0" smtClean="0"/>
              <a:t>researchers, </a:t>
            </a:r>
            <a:r>
              <a:rPr lang="en-US" dirty="0"/>
              <a:t>human error and failure to follow policy are the two most common causes of tech loss, accounting for roughly ¾ of all security incidents.</a:t>
            </a:r>
          </a:p>
          <a:p>
            <a:r>
              <a:rPr lang="en-US" dirty="0"/>
              <a:t>Always lock your computer when getting up for your work area, even if only for a minute.  </a:t>
            </a:r>
          </a:p>
        </p:txBody>
      </p:sp>
    </p:spTree>
    <p:extLst>
      <p:ext uri="{BB962C8B-B14F-4D97-AF65-F5344CB8AC3E}">
        <p14:creationId xmlns:p14="http://schemas.microsoft.com/office/powerpoint/2010/main" val="41946127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CAAAA-7397-423B-9B73-D5E7698A58F6}"/>
              </a:ext>
            </a:extLst>
          </p:cNvPr>
          <p:cNvSpPr>
            <a:spLocks noGrp="1"/>
          </p:cNvSpPr>
          <p:nvPr>
            <p:ph type="title"/>
          </p:nvPr>
        </p:nvSpPr>
        <p:spPr/>
        <p:txBody>
          <a:bodyPr/>
          <a:lstStyle/>
          <a:p>
            <a:r>
              <a:rPr lang="en-US" dirty="0"/>
              <a:t>Trusted insiders</a:t>
            </a:r>
          </a:p>
        </p:txBody>
      </p:sp>
      <p:sp>
        <p:nvSpPr>
          <p:cNvPr id="3" name="Content Placeholder 2">
            <a:extLst>
              <a:ext uri="{FF2B5EF4-FFF2-40B4-BE49-F238E27FC236}">
                <a16:creationId xmlns:a16="http://schemas.microsoft.com/office/drawing/2014/main" id="{E745BF5E-094C-43EB-8777-AB224936F96B}"/>
              </a:ext>
            </a:extLst>
          </p:cNvPr>
          <p:cNvSpPr>
            <a:spLocks noGrp="1"/>
          </p:cNvSpPr>
          <p:nvPr>
            <p:ph idx="1"/>
          </p:nvPr>
        </p:nvSpPr>
        <p:spPr>
          <a:xfrm>
            <a:off x="1141412" y="2249487"/>
            <a:ext cx="6125343" cy="3541714"/>
          </a:xfrm>
        </p:spPr>
        <p:txBody>
          <a:bodyPr>
            <a:normAutofit fontScale="92500" lnSpcReduction="10000"/>
          </a:bodyPr>
          <a:lstStyle/>
          <a:p>
            <a:r>
              <a:rPr lang="en-US" dirty="0"/>
              <a:t>We have to accept the fact that many notable security breaches have occurred due to a trusted insider going bad.  They may turn against the organization out of anger or a desire to get revenge for something they deemed unfair, or maybe they are being paid by some malicious outside organization.  It doesn’t matter why.  We must be aware that insiders are a threat  and the reasons for going bad don’t matter.</a:t>
            </a:r>
          </a:p>
        </p:txBody>
      </p:sp>
      <p:pic>
        <p:nvPicPr>
          <p:cNvPr id="5" name="Picture 4">
            <a:extLst>
              <a:ext uri="{FF2B5EF4-FFF2-40B4-BE49-F238E27FC236}">
                <a16:creationId xmlns:a16="http://schemas.microsoft.com/office/drawing/2014/main" id="{90EBA77F-87D2-4AD3-A166-4B4E62014ED3}"/>
              </a:ext>
            </a:extLst>
          </p:cNvPr>
          <p:cNvPicPr>
            <a:picLocks noChangeAspect="1"/>
          </p:cNvPicPr>
          <p:nvPr/>
        </p:nvPicPr>
        <p:blipFill>
          <a:blip r:embed="rId2"/>
          <a:stretch>
            <a:fillRect/>
          </a:stretch>
        </p:blipFill>
        <p:spPr>
          <a:xfrm>
            <a:off x="7066919" y="534987"/>
            <a:ext cx="3048000" cy="1714500"/>
          </a:xfrm>
          <a:prstGeom prst="rect">
            <a:avLst/>
          </a:prstGeom>
        </p:spPr>
      </p:pic>
      <p:pic>
        <p:nvPicPr>
          <p:cNvPr id="7" name="Picture 6">
            <a:extLst>
              <a:ext uri="{FF2B5EF4-FFF2-40B4-BE49-F238E27FC236}">
                <a16:creationId xmlns:a16="http://schemas.microsoft.com/office/drawing/2014/main" id="{0D2D58E2-E7B3-47BA-A05F-922873F5D119}"/>
              </a:ext>
            </a:extLst>
          </p:cNvPr>
          <p:cNvPicPr>
            <a:picLocks noChangeAspect="1"/>
          </p:cNvPicPr>
          <p:nvPr/>
        </p:nvPicPr>
        <p:blipFill>
          <a:blip r:embed="rId3"/>
          <a:stretch>
            <a:fillRect/>
          </a:stretch>
        </p:blipFill>
        <p:spPr>
          <a:xfrm>
            <a:off x="7527072" y="2420072"/>
            <a:ext cx="3048000" cy="1714500"/>
          </a:xfrm>
          <a:prstGeom prst="rect">
            <a:avLst/>
          </a:prstGeom>
        </p:spPr>
      </p:pic>
      <p:pic>
        <p:nvPicPr>
          <p:cNvPr id="9" name="Picture 8">
            <a:extLst>
              <a:ext uri="{FF2B5EF4-FFF2-40B4-BE49-F238E27FC236}">
                <a16:creationId xmlns:a16="http://schemas.microsoft.com/office/drawing/2014/main" id="{3DC9CC0C-7BFD-468E-A13F-A7E588999B24}"/>
              </a:ext>
            </a:extLst>
          </p:cNvPr>
          <p:cNvPicPr>
            <a:picLocks noChangeAspect="1"/>
          </p:cNvPicPr>
          <p:nvPr/>
        </p:nvPicPr>
        <p:blipFill>
          <a:blip r:embed="rId4"/>
          <a:stretch>
            <a:fillRect/>
          </a:stretch>
        </p:blipFill>
        <p:spPr>
          <a:xfrm>
            <a:off x="8253673" y="4305157"/>
            <a:ext cx="3048000" cy="1714500"/>
          </a:xfrm>
          <a:prstGeom prst="rect">
            <a:avLst/>
          </a:prstGeom>
        </p:spPr>
      </p:pic>
    </p:spTree>
    <p:extLst>
      <p:ext uri="{BB962C8B-B14F-4D97-AF65-F5344CB8AC3E}">
        <p14:creationId xmlns:p14="http://schemas.microsoft.com/office/powerpoint/2010/main" val="6000074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9BB87-D053-45D8-B63B-715A3D85D34C}"/>
              </a:ext>
            </a:extLst>
          </p:cNvPr>
          <p:cNvSpPr>
            <a:spLocks noGrp="1"/>
          </p:cNvSpPr>
          <p:nvPr>
            <p:ph type="title"/>
          </p:nvPr>
        </p:nvSpPr>
        <p:spPr/>
        <p:txBody>
          <a:bodyPr/>
          <a:lstStyle/>
          <a:p>
            <a:r>
              <a:rPr lang="en-US" dirty="0"/>
              <a:t>The average attack</a:t>
            </a:r>
          </a:p>
        </p:txBody>
      </p:sp>
      <p:sp>
        <p:nvSpPr>
          <p:cNvPr id="3" name="Content Placeholder 2">
            <a:extLst>
              <a:ext uri="{FF2B5EF4-FFF2-40B4-BE49-F238E27FC236}">
                <a16:creationId xmlns:a16="http://schemas.microsoft.com/office/drawing/2014/main" id="{1FD806D9-EE6E-4B27-907E-49F4E5A1A3DC}"/>
              </a:ext>
            </a:extLst>
          </p:cNvPr>
          <p:cNvSpPr>
            <a:spLocks noGrp="1"/>
          </p:cNvSpPr>
          <p:nvPr>
            <p:ph idx="1"/>
          </p:nvPr>
        </p:nvSpPr>
        <p:spPr/>
        <p:txBody>
          <a:bodyPr/>
          <a:lstStyle/>
          <a:p>
            <a:r>
              <a:rPr lang="en-US" dirty="0"/>
              <a:t>Did you know that the average cost of an attack originating from the outside of an organization is $57,000, while the average cost of damage incurred from an internal hack is an astounding $2,700,000?</a:t>
            </a:r>
          </a:p>
          <a:p>
            <a:r>
              <a:rPr lang="en-US" dirty="0"/>
              <a:t>According to the National Threat Assessment Center of the US Secret Service, in 70% of the cases studied, insiders exploited weaknesses in applications, processes and procedures to carry out their nefarious deeds.</a:t>
            </a:r>
          </a:p>
        </p:txBody>
      </p:sp>
    </p:spTree>
    <p:extLst>
      <p:ext uri="{BB962C8B-B14F-4D97-AF65-F5344CB8AC3E}">
        <p14:creationId xmlns:p14="http://schemas.microsoft.com/office/powerpoint/2010/main" val="32396734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Why do computers belonging to organizations like TUHSD, Google, intel, and others have administrator rights?</a:t>
            </a:r>
            <a:endParaRPr lang="en-US" dirty="0"/>
          </a:p>
        </p:txBody>
      </p:sp>
      <p:sp>
        <p:nvSpPr>
          <p:cNvPr id="3" name="Content Placeholder 2"/>
          <p:cNvSpPr>
            <a:spLocks noGrp="1"/>
          </p:cNvSpPr>
          <p:nvPr>
            <p:ph idx="1"/>
          </p:nvPr>
        </p:nvSpPr>
        <p:spPr/>
        <p:txBody>
          <a:bodyPr/>
          <a:lstStyle/>
          <a:p>
            <a:r>
              <a:rPr lang="en-US" dirty="0" smtClean="0"/>
              <a:t>To ensure approved software gets installed</a:t>
            </a:r>
          </a:p>
          <a:p>
            <a:r>
              <a:rPr lang="en-US" dirty="0" smtClean="0"/>
              <a:t>To ensure only software owned by the organization gets installed due to licensing rights</a:t>
            </a:r>
          </a:p>
          <a:p>
            <a:r>
              <a:rPr lang="en-US" dirty="0" smtClean="0"/>
              <a:t>To ensure malware and other malicious software is not installed unknowingly</a:t>
            </a:r>
            <a:endParaRPr lang="en-US" dirty="0"/>
          </a:p>
        </p:txBody>
      </p:sp>
    </p:spTree>
    <p:extLst>
      <p:ext uri="{BB962C8B-B14F-4D97-AF65-F5344CB8AC3E}">
        <p14:creationId xmlns:p14="http://schemas.microsoft.com/office/powerpoint/2010/main" val="91752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B17B2-231C-47E2-B895-497374D9E6EA}"/>
              </a:ext>
            </a:extLst>
          </p:cNvPr>
          <p:cNvSpPr>
            <a:spLocks noGrp="1"/>
          </p:cNvSpPr>
          <p:nvPr>
            <p:ph type="ctrTitle"/>
          </p:nvPr>
        </p:nvSpPr>
        <p:spPr/>
        <p:txBody>
          <a:bodyPr>
            <a:normAutofit/>
          </a:bodyPr>
          <a:lstStyle/>
          <a:p>
            <a:r>
              <a:rPr lang="en-US" dirty="0" smtClean="0"/>
              <a:t>TSS 2.3 </a:t>
            </a:r>
            <a:r>
              <a:rPr lang="en-US" dirty="0"/>
              <a:t>Data Integrity and </a:t>
            </a:r>
            <a:r>
              <a:rPr lang="en-US" dirty="0" smtClean="0"/>
              <a:t>Security</a:t>
            </a:r>
            <a:endParaRPr lang="en-US" dirty="0"/>
          </a:p>
        </p:txBody>
      </p:sp>
      <p:sp>
        <p:nvSpPr>
          <p:cNvPr id="3" name="Subtitle 2">
            <a:extLst>
              <a:ext uri="{FF2B5EF4-FFF2-40B4-BE49-F238E27FC236}">
                <a16:creationId xmlns:a16="http://schemas.microsoft.com/office/drawing/2014/main" id="{09E900E1-86AD-42DB-9190-6797FD942084}"/>
              </a:ext>
            </a:extLst>
          </p:cNvPr>
          <p:cNvSpPr>
            <a:spLocks noGrp="1"/>
          </p:cNvSpPr>
          <p:nvPr>
            <p:ph type="subTitle" idx="1"/>
          </p:nvPr>
        </p:nvSpPr>
        <p:spPr/>
        <p:txBody>
          <a:bodyPr/>
          <a:lstStyle/>
          <a:p>
            <a:r>
              <a:rPr lang="en-US" dirty="0"/>
              <a:t>I can identify procedures to maintain data integrity and security (e.g. lock the screen, delete unrecognized emails, use trustworthy thumb drives, and use approved software)</a:t>
            </a:r>
          </a:p>
        </p:txBody>
      </p:sp>
    </p:spTree>
    <p:extLst>
      <p:ext uri="{BB962C8B-B14F-4D97-AF65-F5344CB8AC3E}">
        <p14:creationId xmlns:p14="http://schemas.microsoft.com/office/powerpoint/2010/main" val="403068348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5064</TotalTime>
  <Words>477</Words>
  <Application>Microsoft Office PowerPoint</Application>
  <PresentationFormat>Widescreen</PresentationFormat>
  <Paragraphs>21</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Trebuchet MS</vt:lpstr>
      <vt:lpstr>Tw Cen MT</vt:lpstr>
      <vt:lpstr>Circuit</vt:lpstr>
      <vt:lpstr>TSS 2.3 Data Integrity and Security</vt:lpstr>
      <vt:lpstr>passwords</vt:lpstr>
      <vt:lpstr>Road apples</vt:lpstr>
      <vt:lpstr>The human domain</vt:lpstr>
      <vt:lpstr>Trusted insiders</vt:lpstr>
      <vt:lpstr>The average attack</vt:lpstr>
      <vt:lpstr>Why do computers belonging to organizations like TUHSD, Google, intel, and others have administrator rights?</vt:lpstr>
      <vt:lpstr>TSS 2.3 Data Integrity and Security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Firewall Awareness</dc:title>
  <dc:creator>Heiser Family</dc:creator>
  <cp:lastModifiedBy>Stephen D. Heiser</cp:lastModifiedBy>
  <cp:revision>17</cp:revision>
  <dcterms:created xsi:type="dcterms:W3CDTF">2017-08-08T03:38:05Z</dcterms:created>
  <dcterms:modified xsi:type="dcterms:W3CDTF">2020-07-21T21:01:56Z</dcterms:modified>
</cp:coreProperties>
</file>